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5" r:id="rId1"/>
  </p:sldMasterIdLst>
  <p:sldIdLst>
    <p:sldId id="256" r:id="rId2"/>
    <p:sldId id="411" r:id="rId3"/>
    <p:sldId id="436" r:id="rId4"/>
    <p:sldId id="432" r:id="rId5"/>
    <p:sldId id="404" r:id="rId6"/>
    <p:sldId id="405" r:id="rId7"/>
    <p:sldId id="412" r:id="rId8"/>
    <p:sldId id="442" r:id="rId9"/>
    <p:sldId id="429" r:id="rId10"/>
    <p:sldId id="437" r:id="rId11"/>
    <p:sldId id="438" r:id="rId12"/>
    <p:sldId id="439" r:id="rId13"/>
    <p:sldId id="440" r:id="rId14"/>
    <p:sldId id="441" r:id="rId15"/>
    <p:sldId id="44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4" d="100"/>
          <a:sy n="74" d="100"/>
        </p:scale>
        <p:origin x="-90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edras.CIENTIC\Downloads\Graf-cols-invpora&#241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sz="1600"/>
              <a:t>Inversión</a:t>
            </a:r>
            <a:r>
              <a:rPr lang="es-AR" sz="1600" baseline="0"/>
              <a:t> por año</a:t>
            </a:r>
            <a:endParaRPr lang="es-AR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 b="0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Hoja1!$B$6:$B$13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Hoja1!$C$6:$C$13</c:f>
              <c:numCache>
                <c:formatCode>"$"\ #,##0</c:formatCode>
                <c:ptCount val="8"/>
                <c:pt idx="0">
                  <c:v>5684000</c:v>
                </c:pt>
                <c:pt idx="1">
                  <c:v>30887000</c:v>
                </c:pt>
                <c:pt idx="2">
                  <c:v>29693000</c:v>
                </c:pt>
                <c:pt idx="3">
                  <c:v>43087000</c:v>
                </c:pt>
                <c:pt idx="4">
                  <c:v>49238000</c:v>
                </c:pt>
                <c:pt idx="5">
                  <c:v>88716000</c:v>
                </c:pt>
                <c:pt idx="6">
                  <c:v>99894400</c:v>
                </c:pt>
                <c:pt idx="7">
                  <c:v>312172000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83936"/>
        <c:axId val="36273536"/>
      </c:barChart>
      <c:catAx>
        <c:axId val="317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AR"/>
          </a:p>
        </c:txPr>
        <c:crossAx val="36273536"/>
        <c:crosses val="autoZero"/>
        <c:auto val="1"/>
        <c:lblAlgn val="ctr"/>
        <c:lblOffset val="100"/>
        <c:noMultiLvlLbl val="0"/>
      </c:catAx>
      <c:valAx>
        <c:axId val="36273536"/>
        <c:scaling>
          <c:orientation val="minMax"/>
        </c:scaling>
        <c:delete val="0"/>
        <c:axPos val="l"/>
        <c:majorGridlines/>
        <c:numFmt formatCode="&quot;$&quot;\ #,##0.0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AR"/>
          </a:p>
        </c:txPr>
        <c:crossAx val="3178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AR" sz="1600"/>
              <a:t>Relación entre fondos internos</a:t>
            </a:r>
            <a:r>
              <a:rPr lang="es-AR" sz="1600" baseline="0"/>
              <a:t> y fondos externos</a:t>
            </a:r>
            <a:endParaRPr lang="es-AR" sz="1600"/>
          </a:p>
        </c:rich>
      </c:tx>
      <c:layout>
        <c:manualLayout>
          <c:xMode val="edge"/>
          <c:yMode val="edge"/>
          <c:x val="0.14253347326996516"/>
          <c:y val="4.81927710843373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170169965393205"/>
                  <c:y val="-0.20986514842403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07463475340531"/>
                      <c:h val="0.12903874850351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E0-4664-9F10-C57D3FFCC3B8}"/>
                </c:ext>
              </c:extLst>
            </c:dLbl>
            <c:dLbl>
              <c:idx val="1"/>
              <c:layout>
                <c:manualLayout>
                  <c:x val="0.23036192229666377"/>
                  <c:y val="5.329763181846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09396682521011"/>
                      <c:h val="0.12903874850351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E0-4664-9F10-C57D3FFCC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Hoja1!$A$11:$A$12</c:f>
              <c:strCache>
                <c:ptCount val="2"/>
                <c:pt idx="0">
                  <c:v>Fondos internos</c:v>
                </c:pt>
                <c:pt idx="1">
                  <c:v>Fondos externos</c:v>
                </c:pt>
              </c:strCache>
            </c:strRef>
          </c:cat>
          <c:val>
            <c:numRef>
              <c:f>Hoja1!$B$11:$B$12</c:f>
              <c:numCache>
                <c:formatCode>"$"\ #,##0.00</c:formatCode>
                <c:ptCount val="2"/>
                <c:pt idx="0">
                  <c:v>88716000</c:v>
                </c:pt>
                <c:pt idx="1">
                  <c:v>44821057.232219011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E0-4664-9F10-C57D3FFCC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5627079423554167"/>
          <c:y val="0.87749581001170029"/>
          <c:w val="0.48745823956025552"/>
          <c:h val="8.2343547418018526E-2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904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0102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004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0722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38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0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4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2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2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9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2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2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cyt-um@unimoron.edu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73F62DE9-857D-46ED-920A-7FFED2D5C4A1}"/>
              </a:ext>
            </a:extLst>
          </p:cNvPr>
          <p:cNvSpPr txBox="1">
            <a:spLocks/>
          </p:cNvSpPr>
          <p:nvPr/>
        </p:nvSpPr>
        <p:spPr>
          <a:xfrm>
            <a:off x="292617" y="6256379"/>
            <a:ext cx="3174483" cy="75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200" dirty="0">
                <a:latin typeface="Copperplate Gothic Bold" pitchFamily="34" charset="0"/>
              </a:rPr>
              <a:t>Morón, </a:t>
            </a:r>
            <a:r>
              <a:rPr lang="es-AR" sz="2200" dirty="0" smtClean="0">
                <a:latin typeface="Copperplate Gothic Bold" pitchFamily="34" charset="0"/>
              </a:rPr>
              <a:t>mayo 2024</a:t>
            </a:r>
            <a:endParaRPr lang="es-AR" sz="2200" dirty="0">
              <a:latin typeface="Copperplate Gothic Bold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74EC5AD-3FEF-47E9-BC79-A37288478886}"/>
              </a:ext>
            </a:extLst>
          </p:cNvPr>
          <p:cNvSpPr txBox="1">
            <a:spLocks/>
          </p:cNvSpPr>
          <p:nvPr/>
        </p:nvSpPr>
        <p:spPr>
          <a:xfrm>
            <a:off x="2169030" y="5031657"/>
            <a:ext cx="7844279" cy="82171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3600" dirty="0" smtClean="0">
                <a:solidFill>
                  <a:schemeClr val="tx1"/>
                </a:solidFill>
                <a:latin typeface="Copperplate Gothic Bold" pitchFamily="34" charset="0"/>
              </a:rPr>
              <a:t>Universidad de Morón</a:t>
            </a:r>
            <a:endParaRPr lang="es-AR" sz="36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74EC5AD-3FEF-47E9-BC79-A37288478886}"/>
              </a:ext>
            </a:extLst>
          </p:cNvPr>
          <p:cNvSpPr txBox="1">
            <a:spLocks/>
          </p:cNvSpPr>
          <p:nvPr/>
        </p:nvSpPr>
        <p:spPr>
          <a:xfrm>
            <a:off x="1303929" y="4413735"/>
            <a:ext cx="9574480" cy="82171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3400" dirty="0" smtClean="0">
                <a:solidFill>
                  <a:schemeClr val="tx1"/>
                </a:solidFill>
                <a:latin typeface="Copperplate Gothic Bold" pitchFamily="34" charset="0"/>
              </a:rPr>
              <a:t>Secretaría de Ciencia y Tecnología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5211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32074"/>
            <a:ext cx="10972800" cy="1252728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594573" y="131980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800" dirty="0" smtClean="0">
                <a:solidFill>
                  <a:schemeClr val="tx1"/>
                </a:solidFill>
              </a:rPr>
              <a:t>Programa </a:t>
            </a:r>
            <a:r>
              <a:rPr lang="es-AR" sz="3800" dirty="0">
                <a:solidFill>
                  <a:schemeClr val="tx1"/>
                </a:solidFill>
              </a:rPr>
              <a:t>de actualización de Laboratorios </a:t>
            </a:r>
            <a:r>
              <a:rPr lang="es-AR" sz="3800" dirty="0" smtClean="0">
                <a:solidFill>
                  <a:schemeClr val="tx1"/>
                </a:solidFill>
              </a:rPr>
              <a:t>Centrales</a:t>
            </a:r>
            <a:endParaRPr lang="es-AR" sz="3800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71" y="2834960"/>
            <a:ext cx="8099603" cy="27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32074"/>
            <a:ext cx="10972800" cy="1252728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594573" y="128170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800" dirty="0" smtClean="0">
                <a:solidFill>
                  <a:schemeClr val="tx1"/>
                </a:solidFill>
              </a:rPr>
              <a:t>Programa </a:t>
            </a:r>
            <a:r>
              <a:rPr lang="es-AR" sz="3800" dirty="0">
                <a:solidFill>
                  <a:schemeClr val="tx1"/>
                </a:solidFill>
              </a:rPr>
              <a:t>de actualización de Laboratorios </a:t>
            </a:r>
            <a:r>
              <a:rPr lang="es-AR" sz="3800" dirty="0" smtClean="0">
                <a:solidFill>
                  <a:schemeClr val="tx1"/>
                </a:solidFill>
              </a:rPr>
              <a:t>Centrales</a:t>
            </a:r>
            <a:endParaRPr lang="es-AR" sz="3800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1" y="2868456"/>
            <a:ext cx="8212678" cy="27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57474"/>
            <a:ext cx="10972800" cy="1252728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594573" y="121820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800" dirty="0" smtClean="0">
                <a:solidFill>
                  <a:schemeClr val="tx1"/>
                </a:solidFill>
              </a:rPr>
              <a:t>Programa </a:t>
            </a:r>
            <a:r>
              <a:rPr lang="es-AR" sz="3800" dirty="0">
                <a:solidFill>
                  <a:schemeClr val="tx1"/>
                </a:solidFill>
              </a:rPr>
              <a:t>de actualización de Laboratorios </a:t>
            </a:r>
            <a:r>
              <a:rPr lang="es-AR" sz="3800" dirty="0" smtClean="0">
                <a:solidFill>
                  <a:schemeClr val="tx1"/>
                </a:solidFill>
              </a:rPr>
              <a:t>Centrales</a:t>
            </a:r>
            <a:endParaRPr lang="es-AR" sz="3800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26" y="2898619"/>
            <a:ext cx="8391294" cy="27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95574"/>
            <a:ext cx="10972800" cy="1252728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09600" y="121820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800" dirty="0" smtClean="0">
                <a:solidFill>
                  <a:schemeClr val="tx1"/>
                </a:solidFill>
              </a:rPr>
              <a:t>Programa </a:t>
            </a:r>
            <a:r>
              <a:rPr lang="es-AR" sz="3800" dirty="0">
                <a:solidFill>
                  <a:schemeClr val="tx1"/>
                </a:solidFill>
              </a:rPr>
              <a:t>de actualización de Laboratorios </a:t>
            </a:r>
            <a:r>
              <a:rPr lang="es-AR" sz="3800" dirty="0" smtClean="0">
                <a:solidFill>
                  <a:schemeClr val="tx1"/>
                </a:solidFill>
              </a:rPr>
              <a:t>Centrales</a:t>
            </a:r>
            <a:endParaRPr lang="es-AR" sz="3800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2" y="2919256"/>
            <a:ext cx="8235715" cy="27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59" y="2919256"/>
            <a:ext cx="8162682" cy="2694144"/>
          </a:xfrm>
          <a:prstGeom prst="rect">
            <a:avLst/>
          </a:prstGeom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609600" y="295574"/>
            <a:ext cx="10972800" cy="1252728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09600" y="121820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800" dirty="0" smtClean="0">
                <a:solidFill>
                  <a:schemeClr val="tx1"/>
                </a:solidFill>
              </a:rPr>
              <a:t>Programa </a:t>
            </a:r>
            <a:r>
              <a:rPr lang="es-AR" sz="3800" dirty="0">
                <a:solidFill>
                  <a:schemeClr val="tx1"/>
                </a:solidFill>
              </a:rPr>
              <a:t>de actualización de Laboratorios </a:t>
            </a:r>
            <a:r>
              <a:rPr lang="es-AR" sz="3800" dirty="0" smtClean="0">
                <a:solidFill>
                  <a:schemeClr val="tx1"/>
                </a:solidFill>
              </a:rPr>
              <a:t>Centrales</a:t>
            </a:r>
            <a:endParaRPr lang="es-A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4EC5AD-3FEF-47E9-BC79-A372884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300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5400" dirty="0">
                <a:solidFill>
                  <a:schemeClr val="tx1"/>
                </a:solidFill>
                <a:latin typeface="Copperplate Gothic Bold" pitchFamily="34" charset="0"/>
              </a:rPr>
              <a:t>¡Muchas gracias! </a:t>
            </a:r>
            <a:r>
              <a:rPr lang="es-AR" sz="54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s-AR" sz="54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AR" sz="5400" dirty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s-AR" sz="5400" dirty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AR" sz="54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s-AR" sz="54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s-AR" sz="5400" dirty="0" smtClean="0">
                <a:solidFill>
                  <a:schemeClr val="tx1"/>
                </a:solidFill>
                <a:latin typeface="Copperplate Gothic Bold" pitchFamily="34" charset="0"/>
              </a:rPr>
              <a:t>	</a:t>
            </a:r>
            <a:r>
              <a:rPr lang="es-AR" sz="4400" dirty="0" smtClean="0">
                <a:solidFill>
                  <a:schemeClr val="tx1"/>
                </a:solidFill>
                <a:latin typeface="Copperplate Gothic Bold" pitchFamily="34" charset="0"/>
                <a:hlinkClick r:id="rId2"/>
              </a:rPr>
              <a:t>secyt-um@unimoron.edu.ar</a:t>
            </a:r>
            <a:endParaRPr lang="es-AR" sz="44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s-AR" dirty="0">
                <a:solidFill>
                  <a:schemeClr val="tx1"/>
                </a:solidFill>
                <a:latin typeface="Copperplate Gothic Bold" pitchFamily="34" charset="0"/>
              </a:rPr>
              <a:t>Función investigación en la UM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0000" y="1640107"/>
            <a:ext cx="9652000" cy="43736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68 </a:t>
            </a:r>
            <a:r>
              <a:rPr lang="es-AR" sz="2400" b="1" dirty="0">
                <a:latin typeface="Calibri" panose="020F0502020204030204" pitchFamily="34" charset="0"/>
              </a:rPr>
              <a:t>proyectos </a:t>
            </a:r>
            <a:r>
              <a:rPr lang="es-AR" sz="2400" b="1" dirty="0" smtClean="0">
                <a:latin typeface="Calibri" panose="020F0502020204030204" pitchFamily="34" charset="0"/>
              </a:rPr>
              <a:t>UM acreditados en curso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4 </a:t>
            </a:r>
            <a:r>
              <a:rPr lang="es-AR" sz="2400" b="1" dirty="0" err="1" smtClean="0">
                <a:latin typeface="Calibri" panose="020F0502020204030204" pitchFamily="34" charset="0"/>
              </a:rPr>
              <a:t>PICTOs</a:t>
            </a:r>
            <a:r>
              <a:rPr lang="es-AR" sz="2400" b="1" dirty="0" smtClean="0">
                <a:latin typeface="Calibri" panose="020F0502020204030204" pitchFamily="34" charset="0"/>
              </a:rPr>
              <a:t> Agencia-UM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 PDTS </a:t>
            </a:r>
            <a:r>
              <a:rPr lang="es-AR" sz="2400" b="1" dirty="0" err="1" smtClean="0">
                <a:latin typeface="Calibri" panose="020F0502020204030204" pitchFamily="34" charset="0"/>
              </a:rPr>
              <a:t>MinCyT</a:t>
            </a:r>
            <a:endParaRPr lang="es-AR" sz="2400" b="1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 PICT Agencia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 PIP Conicet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 PIBAA Conicet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itchFamily="34" charset="0"/>
                <a:cs typeface="Calibri" pitchFamily="34" charset="0"/>
              </a:rPr>
              <a:t>PICTO IA 2024 (</a:t>
            </a:r>
            <a:r>
              <a:rPr lang="es-AR" sz="2400" b="1" dirty="0" smtClean="0">
                <a:latin typeface="Calibri" pitchFamily="34" charset="0"/>
                <a:cs typeface="Calibri" pitchFamily="34" charset="0"/>
              </a:rPr>
              <a:t>presentado)</a:t>
            </a: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itchFamily="34" charset="0"/>
                <a:cs typeface="Calibri" pitchFamily="34" charset="0"/>
              </a:rPr>
              <a:t>Convocatoria a Proyectos Estratégicos para el Desarrollo Sostenible. (Presentado)</a:t>
            </a:r>
            <a:endParaRPr lang="es-A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s-AR" dirty="0">
                <a:solidFill>
                  <a:schemeClr val="tx1"/>
                </a:solidFill>
                <a:latin typeface="Copperplate Gothic Bold" pitchFamily="34" charset="0"/>
              </a:rPr>
              <a:t>Función investigación en la UM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0000" y="2698631"/>
            <a:ext cx="9652000" cy="4373663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224 </a:t>
            </a:r>
            <a:r>
              <a:rPr lang="es-AR" sz="2400" b="1" dirty="0">
                <a:latin typeface="Calibri" panose="020F0502020204030204" pitchFamily="34" charset="0"/>
              </a:rPr>
              <a:t>docentes-investigadores </a:t>
            </a:r>
          </a:p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182 publicaciones</a:t>
            </a:r>
            <a:endParaRPr lang="es-AR" sz="2400" b="1" dirty="0"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7 </a:t>
            </a:r>
            <a:r>
              <a:rPr lang="es-AR" sz="2400" b="1" dirty="0">
                <a:latin typeface="Calibri" panose="020F0502020204030204" pitchFamily="34" charset="0"/>
              </a:rPr>
              <a:t>becarios doctorales </a:t>
            </a:r>
            <a:r>
              <a:rPr lang="es-AR" sz="2400" b="1" dirty="0" smtClean="0">
                <a:latin typeface="Calibri" panose="020F0502020204030204" pitchFamily="34" charset="0"/>
              </a:rPr>
              <a:t>Conicet-UM</a:t>
            </a:r>
            <a:endParaRPr lang="es-AR" sz="2400" b="1" dirty="0"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136 </a:t>
            </a:r>
            <a:r>
              <a:rPr lang="es-AR" sz="2400" b="1" dirty="0">
                <a:latin typeface="Calibri" panose="020F0502020204030204" pitchFamily="34" charset="0"/>
              </a:rPr>
              <a:t>estudiantes en proyectos de investigación</a:t>
            </a:r>
          </a:p>
          <a:p>
            <a:pPr marL="109728" indent="0">
              <a:buNone/>
            </a:pPr>
            <a:endParaRPr lang="es-A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es-AR" dirty="0" smtClean="0">
                <a:solidFill>
                  <a:schemeClr val="tx1"/>
                </a:solidFill>
                <a:latin typeface="Copperplate Gothic Bold" pitchFamily="34" charset="0"/>
              </a:rPr>
              <a:t>Acciones de fortalecimiento de la función</a:t>
            </a:r>
            <a:endParaRPr lang="es-AR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122657"/>
            <a:ext cx="9652000" cy="39744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Formación de Recursos Humanos (Maestría en Investigación Científica. Doctorado en Ciencia y Tecnología)</a:t>
            </a:r>
          </a:p>
          <a:p>
            <a:pPr>
              <a:buFont typeface="Wingdings" pitchFamily="2" charset="2"/>
              <a:buChar char="Ø"/>
            </a:pPr>
            <a:endParaRPr lang="es-AR" b="1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b="1" dirty="0" smtClean="0">
                <a:latin typeface="Calibri" panose="020F0502020204030204" pitchFamily="34" charset="0"/>
              </a:rPr>
              <a:t>Apoyo a las publicaciones, patentes y otros resultados de investigación</a:t>
            </a:r>
          </a:p>
          <a:p>
            <a:pPr>
              <a:buFont typeface="Wingdings" pitchFamily="2" charset="2"/>
              <a:buChar char="Ø"/>
            </a:pPr>
            <a:endParaRPr lang="es-AR" sz="2400" b="1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b="1" dirty="0">
                <a:latin typeface="Calibri" panose="020F0502020204030204" pitchFamily="34" charset="0"/>
              </a:rPr>
              <a:t>Vinculación tecnológica. Transferencia</a:t>
            </a:r>
          </a:p>
          <a:p>
            <a:pPr>
              <a:buFont typeface="Wingdings" pitchFamily="2" charset="2"/>
              <a:buChar char="Ø"/>
            </a:pPr>
            <a:endParaRPr lang="es-AR" sz="2400" b="1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b="1" dirty="0">
                <a:latin typeface="Calibri" panose="020F0502020204030204" pitchFamily="34" charset="0"/>
              </a:rPr>
              <a:t>Convenio de radicación de investigadores con el CONICET</a:t>
            </a:r>
            <a:endParaRPr lang="es-AR" sz="2400" b="1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A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629" y="586740"/>
            <a:ext cx="10597243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09097" y="318560"/>
            <a:ext cx="92743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pperplate Gothic Bold" pitchFamily="34" charset="0"/>
                <a:ea typeface="+mj-ea"/>
                <a:cs typeface="+mj-cs"/>
              </a:rPr>
              <a:t>Inversión de la UM en investigación</a:t>
            </a: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376942"/>
              </p:ext>
            </p:extLst>
          </p:nvPr>
        </p:nvGraphicFramePr>
        <p:xfrm>
          <a:off x="218945" y="1222143"/>
          <a:ext cx="10075666" cy="527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4580" y="638435"/>
            <a:ext cx="10597243" cy="1143000"/>
          </a:xfrm>
        </p:spPr>
        <p:txBody>
          <a:bodyPr>
            <a:normAutofit fontScale="90000"/>
          </a:bodyPr>
          <a:lstStyle/>
          <a:p>
            <a:r>
              <a:rPr lang="es-AR" sz="4000" dirty="0">
                <a:solidFill>
                  <a:schemeClr val="tx1"/>
                </a:solidFill>
                <a:latin typeface="Copperplate Gothic Bold" pitchFamily="34" charset="0"/>
              </a:rPr>
              <a:t>Fondos externos</a:t>
            </a:r>
            <a:r>
              <a:rPr lang="es-AR" dirty="0">
                <a:solidFill>
                  <a:schemeClr val="tx1"/>
                </a:solidFill>
              </a:rPr>
              <a:t/>
            </a:r>
            <a:br>
              <a:rPr lang="es-AR" dirty="0">
                <a:solidFill>
                  <a:schemeClr val="tx1"/>
                </a:solidFill>
              </a:rPr>
            </a:b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84" y="1969663"/>
            <a:ext cx="4168463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AR" sz="2400" dirty="0" smtClean="0">
                <a:latin typeface="Calibri" panose="020F0502020204030204" pitchFamily="34" charset="0"/>
              </a:rPr>
              <a:t>Becarios doctorales CONICET</a:t>
            </a:r>
          </a:p>
          <a:p>
            <a:pPr marL="109728" indent="0">
              <a:buNone/>
            </a:pPr>
            <a:endParaRPr lang="es-AR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dirty="0" err="1" smtClean="0">
                <a:latin typeface="Calibri" panose="020F0502020204030204" pitchFamily="34" charset="0"/>
              </a:rPr>
              <a:t>PICTOs</a:t>
            </a:r>
            <a:endParaRPr lang="es-AR" sz="24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AR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dirty="0" smtClean="0">
                <a:latin typeface="Calibri" panose="020F0502020204030204" pitchFamily="34" charset="0"/>
              </a:rPr>
              <a:t>Becaria posdoctoral CONICET</a:t>
            </a:r>
          </a:p>
          <a:p>
            <a:pPr marL="109728" indent="0">
              <a:buNone/>
            </a:pPr>
            <a:r>
              <a:rPr lang="es-AR" sz="240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>
                <a:latin typeface="Calibri" panose="020F0502020204030204" pitchFamily="34" charset="0"/>
              </a:rPr>
              <a:t>PDTS</a:t>
            </a:r>
          </a:p>
          <a:p>
            <a:pPr marL="109728" indent="0">
              <a:buNone/>
            </a:pPr>
            <a:endParaRPr lang="es-AR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dirty="0">
                <a:latin typeface="Calibri" panose="020F0502020204030204" pitchFamily="34" charset="0"/>
              </a:rPr>
              <a:t>B</a:t>
            </a:r>
            <a:r>
              <a:rPr lang="es-AR" sz="2400" dirty="0" smtClean="0">
                <a:latin typeface="Calibri" panose="020F0502020204030204" pitchFamily="34" charset="0"/>
              </a:rPr>
              <a:t>eca </a:t>
            </a:r>
            <a:r>
              <a:rPr lang="es-AR" sz="2400" dirty="0">
                <a:latin typeface="Calibri" panose="020F0502020204030204" pitchFamily="34" charset="0"/>
              </a:rPr>
              <a:t>salud investiga </a:t>
            </a:r>
            <a:endParaRPr lang="es-AR" sz="24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s-AR" sz="24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sz="2400" dirty="0" smtClean="0">
                <a:latin typeface="Calibri" panose="020F0502020204030204" pitchFamily="34" charset="0"/>
              </a:rPr>
              <a:t>Investigadores y técnicos CONICET </a:t>
            </a:r>
            <a:r>
              <a:rPr lang="es-AR" sz="2400" dirty="0">
                <a:latin typeface="Calibri" panose="020F0502020204030204" pitchFamily="34" charset="0"/>
              </a:rPr>
              <a:t>radicados en la </a:t>
            </a:r>
            <a:r>
              <a:rPr lang="es-AR" sz="2400" dirty="0" smtClean="0">
                <a:latin typeface="Calibri" panose="020F0502020204030204" pitchFamily="34" charset="0"/>
              </a:rPr>
              <a:t>UM</a:t>
            </a:r>
            <a:endParaRPr lang="es-AR" sz="2400" dirty="0">
              <a:latin typeface="Calibri" panose="020F0502020204030204" pitchFamily="34" charset="0"/>
            </a:endParaRPr>
          </a:p>
          <a:p>
            <a:endParaRPr lang="es-AR" dirty="0"/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333975"/>
              </p:ext>
            </p:extLst>
          </p:nvPr>
        </p:nvGraphicFramePr>
        <p:xfrm>
          <a:off x="4541949" y="2556456"/>
          <a:ext cx="7332375" cy="39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Internacionalización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2415" y="2528468"/>
            <a:ext cx="10972800" cy="4525963"/>
          </a:xfrm>
        </p:spPr>
        <p:txBody>
          <a:bodyPr/>
          <a:lstStyle/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Proyecto de investigación conjunto con la Universidad de Bohemia del Sur, República checa, "</a:t>
            </a:r>
            <a:r>
              <a:rPr lang="es-AR" b="1" dirty="0" err="1">
                <a:latin typeface="Calibri" pitchFamily="34" charset="0"/>
                <a:cs typeface="Calibri" pitchFamily="34" charset="0"/>
              </a:rPr>
              <a:t>Leg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b="1" dirty="0" err="1">
                <a:latin typeface="Calibri" pitchFamily="34" charset="0"/>
                <a:cs typeface="Calibri" pitchFamily="34" charset="0"/>
              </a:rPr>
              <a:t>Term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"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 Proyecto Erasmus </a:t>
            </a:r>
            <a:r>
              <a:rPr lang="es-AR" b="1" dirty="0" err="1">
                <a:latin typeface="Calibri" pitchFamily="34" charset="0"/>
                <a:cs typeface="Calibri" pitchFamily="34" charset="0"/>
              </a:rPr>
              <a:t>Capacity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b="1" dirty="0" err="1">
                <a:latin typeface="Calibri" pitchFamily="34" charset="0"/>
                <a:cs typeface="Calibri" pitchFamily="34" charset="0"/>
              </a:rPr>
              <a:t>Building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dirty="0">
                <a:latin typeface="Calibri" pitchFamily="34" charset="0"/>
                <a:cs typeface="Calibri" pitchFamily="34" charset="0"/>
              </a:rPr>
              <a:t>con la Universidad de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Kassel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a presentar al Servicio Alemán de Intercambio Académico (DAAD)</a:t>
            </a:r>
          </a:p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 Fortalecimiento </a:t>
            </a:r>
            <a:r>
              <a:rPr lang="es-AR" dirty="0">
                <a:latin typeface="Calibri" pitchFamily="34" charset="0"/>
                <a:cs typeface="Calibri" pitchFamily="34" charset="0"/>
              </a:rPr>
              <a:t>de las acciones conjuntas con la Universidad de Florencia, en especial el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Proyecto </a:t>
            </a:r>
            <a:r>
              <a:rPr lang="es-AR" b="1" dirty="0" err="1">
                <a:latin typeface="Calibri" pitchFamily="34" charset="0"/>
                <a:cs typeface="Calibri" pitchFamily="34" charset="0"/>
              </a:rPr>
              <a:t>Warmi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 Pura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15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Internacionalización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84200" y="2350668"/>
            <a:ext cx="10553700" cy="4525963"/>
          </a:xfrm>
        </p:spPr>
        <p:txBody>
          <a:bodyPr/>
          <a:lstStyle/>
          <a:p>
            <a:pPr>
              <a:lnSpc>
                <a:spcPts val="3400"/>
              </a:lnSpc>
              <a:buFont typeface="Wingdings" pitchFamily="2" charset="2"/>
              <a:buChar char="Ø"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 Dr. Edgardo </a:t>
            </a:r>
            <a:r>
              <a:rPr lang="es-AR" b="1" dirty="0" err="1" smtClean="0">
                <a:latin typeface="Calibri" pitchFamily="34" charset="0"/>
                <a:cs typeface="Calibri" pitchFamily="34" charset="0"/>
              </a:rPr>
              <a:t>Giordani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. Ganador del premio RAICES.</a:t>
            </a:r>
          </a:p>
          <a:p>
            <a:pPr marL="114300" indent="0">
              <a:lnSpc>
                <a:spcPts val="3400"/>
              </a:lnSpc>
              <a:buNone/>
            </a:pPr>
            <a:endParaRPr lang="es-AR" b="1" dirty="0">
              <a:latin typeface="Calibri" pitchFamily="34" charset="0"/>
              <a:cs typeface="Calibri" pitchFamily="34" charset="0"/>
            </a:endParaRPr>
          </a:p>
          <a:p>
            <a:pPr marL="114300" indent="0">
              <a:lnSpc>
                <a:spcPts val="3400"/>
              </a:lnSpc>
              <a:buNone/>
            </a:pPr>
            <a:r>
              <a:rPr lang="es-AR" dirty="0">
                <a:latin typeface="Calibri" pitchFamily="34" charset="0"/>
                <a:cs typeface="Calibri" pitchFamily="34" charset="0"/>
              </a:rPr>
              <a:t>Los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Premios RAICES </a:t>
            </a:r>
            <a:r>
              <a:rPr lang="es-AR" dirty="0">
                <a:latin typeface="Calibri" pitchFamily="34" charset="0"/>
                <a:cs typeface="Calibri" pitchFamily="34" charset="0"/>
              </a:rPr>
              <a:t>están destinados a científicos/as, investigadores/as y tecnólogos/as argentinos/as que residen en el exterior y colaboran activamente con el fortalecimiento del sistema nacional de ciencia, tecnología e innovación.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8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812800"/>
            <a:ext cx="109728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Laboratorios centrales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09600" y="2806079"/>
            <a:ext cx="10972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“Programa de actualización de equipamiento de los Laboratorios Centrales”</a:t>
            </a: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endParaRPr lang="es-A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AR" dirty="0" smtClean="0"/>
              <a:t>Monto total de inversión: </a:t>
            </a:r>
            <a:r>
              <a:rPr lang="es-AR" dirty="0" err="1" smtClean="0"/>
              <a:t>u$s</a:t>
            </a:r>
            <a:r>
              <a:rPr lang="es-AR" dirty="0" smtClean="0"/>
              <a:t> 875.000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30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4047</TotalTime>
  <Words>331</Words>
  <Application>Microsoft Office PowerPoint</Application>
  <PresentationFormat>Personalizado</PresentationFormat>
  <Paragraphs>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Faceta</vt:lpstr>
      <vt:lpstr>Presentación de PowerPoint</vt:lpstr>
      <vt:lpstr>Función investigación en la UM</vt:lpstr>
      <vt:lpstr>Función investigación en la UM</vt:lpstr>
      <vt:lpstr>Acciones de fortalecimiento de la función</vt:lpstr>
      <vt:lpstr> </vt:lpstr>
      <vt:lpstr>Fondos externos </vt:lpstr>
      <vt:lpstr>Internacionalización</vt:lpstr>
      <vt:lpstr>Internacionalización</vt:lpstr>
      <vt:lpstr>Laboratorios centrales</vt:lpstr>
      <vt:lpstr>Laboratorios centrales</vt:lpstr>
      <vt:lpstr>Laboratorios centrales</vt:lpstr>
      <vt:lpstr>Laboratorios centrales</vt:lpstr>
      <vt:lpstr>Laboratorios centrales</vt:lpstr>
      <vt:lpstr>Laboratorios centrales</vt:lpstr>
      <vt:lpstr>¡Muchas gracias!     secyt-um@unimoron.edu.ar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MORÓN</dc:title>
  <dc:creator>catedras</dc:creator>
  <cp:lastModifiedBy>catedras</cp:lastModifiedBy>
  <cp:revision>353</cp:revision>
  <dcterms:created xsi:type="dcterms:W3CDTF">2019-07-16T13:18:44Z</dcterms:created>
  <dcterms:modified xsi:type="dcterms:W3CDTF">2024-05-03T15:39:25Z</dcterms:modified>
</cp:coreProperties>
</file>